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5" r:id="rId7"/>
    <p:sldId id="276" r:id="rId8"/>
    <p:sldId id="272" r:id="rId9"/>
    <p:sldId id="273" r:id="rId10"/>
    <p:sldId id="267" r:id="rId11"/>
    <p:sldId id="260" r:id="rId12"/>
    <p:sldId id="262" r:id="rId13"/>
    <p:sldId id="261" r:id="rId14"/>
    <p:sldId id="263" r:id="rId15"/>
    <p:sldId id="274" r:id="rId16"/>
    <p:sldId id="269" r:id="rId17"/>
    <p:sldId id="275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4F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28" autoAdjust="0"/>
  </p:normalViewPr>
  <p:slideViewPr>
    <p:cSldViewPr>
      <p:cViewPr>
        <p:scale>
          <a:sx n="72" d="100"/>
          <a:sy n="72" d="100"/>
        </p:scale>
        <p:origin x="-275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0C496-9203-4ACB-8F5E-008D01DFE405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8C5F-9AE3-4370-86F6-C546F8C1D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0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26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6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2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8C5F-9AE3-4370-86F6-C546F8C1D3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4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4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9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7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0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9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BEA0-25F2-4597-B1B7-338703B08CF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1E78-146A-494D-ABCA-3AF9D874E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32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File:Checkmark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nkler.com.au/2011/12/14/nasa-osiris-rex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antt_char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risastro.webnode.com/news/another-week-of-space-related-events-from-around-the-world-and-in-orbit-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versetoday.com/85953/nasa-selects-osiris-rex-as-first-us-asteroid-sampling-miss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nationalgeographic.com/news/2010/08/100806-science-space-asteroid-impact-earth-osiris-rq3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era.mi.astro.it/sormano/spacecrafts/osiris-r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017"/>
            <a:ext cx="1600200" cy="1933380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33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OSIRIS-</a:t>
            </a:r>
            <a:r>
              <a:rPr lang="en-US" dirty="0" err="1" smtClean="0">
                <a:solidFill>
                  <a:srgbClr val="FFFF00"/>
                </a:solidFill>
              </a:rPr>
              <a:t>REx</a:t>
            </a:r>
            <a:r>
              <a:rPr lang="en-US" dirty="0" smtClean="0">
                <a:solidFill>
                  <a:srgbClr val="FFFF00"/>
                </a:solidFill>
              </a:rPr>
              <a:t> Asteroid Sample Return (NASA New Frontiers Program)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610600" cy="198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Mentors: Christopher Shinohara and Anthony Ferro</a:t>
            </a: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Interns: Ina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Kundu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and Amanda Duron</a:t>
            </a: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Arizona Space Grant Consortium, University of Arizona, Tucson </a:t>
            </a: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April 21</a:t>
            </a:r>
            <a:r>
              <a:rPr lang="en-US" sz="2400" baseline="30000" dirty="0" smtClean="0">
                <a:solidFill>
                  <a:schemeClr val="tx1">
                    <a:lumMod val="8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, 2012</a:t>
            </a:r>
          </a:p>
        </p:txBody>
      </p:sp>
      <p:pic>
        <p:nvPicPr>
          <p:cNvPr id="4" name="Picture 3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Significance of Results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space exploration</a:t>
            </a:r>
          </a:p>
          <a:p>
            <a:r>
              <a:rPr lang="en-US" dirty="0" smtClean="0"/>
              <a:t>Birth of the Solar System</a:t>
            </a:r>
          </a:p>
          <a:p>
            <a:r>
              <a:rPr lang="en-US" dirty="0" smtClean="0"/>
              <a:t>Planet formation</a:t>
            </a:r>
          </a:p>
          <a:p>
            <a:r>
              <a:rPr lang="en-US" dirty="0" smtClean="0"/>
              <a:t>Origins of life</a:t>
            </a:r>
          </a:p>
          <a:p>
            <a:r>
              <a:rPr lang="en-US" dirty="0" smtClean="0"/>
              <a:t>Orbits of asteroid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Current Status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 March 2012, scientists discussed the details of the mission’s operations </a:t>
            </a:r>
          </a:p>
          <a:p>
            <a:r>
              <a:rPr lang="en-US" dirty="0" smtClean="0"/>
              <a:t>Currently in Phase B of </a:t>
            </a:r>
          </a:p>
          <a:p>
            <a:pPr>
              <a:buNone/>
            </a:pPr>
            <a:r>
              <a:rPr lang="en-US" dirty="0" smtClean="0"/>
              <a:t>	the mission</a:t>
            </a:r>
          </a:p>
          <a:p>
            <a:r>
              <a:rPr lang="en-US" dirty="0" smtClean="0"/>
              <a:t>At the end of March, </a:t>
            </a:r>
          </a:p>
          <a:p>
            <a:pPr>
              <a:buNone/>
            </a:pPr>
            <a:r>
              <a:rPr lang="en-US" dirty="0" smtClean="0"/>
              <a:t>	System Definition Reviews </a:t>
            </a:r>
          </a:p>
          <a:p>
            <a:pPr>
              <a:buNone/>
            </a:pPr>
            <a:r>
              <a:rPr lang="en-US" dirty="0" smtClean="0"/>
              <a:t>	(SDRs) began, </a:t>
            </a:r>
          </a:p>
          <a:p>
            <a:pPr>
              <a:buNone/>
            </a:pPr>
            <a:r>
              <a:rPr lang="en-US" dirty="0" smtClean="0"/>
              <a:t>	continuing throughout April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33"/>
          <a:stretch/>
        </p:blipFill>
        <p:spPr bwMode="auto">
          <a:xfrm rot="21034221">
            <a:off x="5919537" y="2362337"/>
            <a:ext cx="2743200" cy="272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5361377"/>
            <a:ext cx="3304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http://www.offthewallproject.org/2011/05/30/current-status-of-the-otwp-53011/</a:t>
            </a:r>
          </a:p>
        </p:txBody>
      </p:sp>
    </p:spTree>
    <p:extLst>
      <p:ext uri="{BB962C8B-B14F-4D97-AF65-F5344CB8AC3E}">
        <p14:creationId xmlns:p14="http://schemas.microsoft.com/office/powerpoint/2010/main" val="3262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Current Status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295400"/>
            <a:ext cx="8229600" cy="4724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SDR for each Instrument</a:t>
            </a:r>
          </a:p>
          <a:p>
            <a:r>
              <a:rPr lang="en-US" sz="2600" dirty="0" smtClean="0"/>
              <a:t>Instrument SDRs lead to Mission Definition Review (MDR) in May </a:t>
            </a:r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SDRs are critical for NASA’s Systems Engineering </a:t>
            </a:r>
          </a:p>
          <a:p>
            <a:pPr>
              <a:buNone/>
            </a:pPr>
            <a:r>
              <a:rPr lang="en-US" sz="2600" dirty="0" smtClean="0"/>
              <a:t>	Process to ensure the mission is a success </a:t>
            </a:r>
          </a:p>
          <a:p>
            <a:r>
              <a:rPr lang="en-US" sz="2600" dirty="0" smtClean="0"/>
              <a:t>They are one of the key checkpoints </a:t>
            </a:r>
          </a:p>
          <a:p>
            <a:pPr>
              <a:buNone/>
            </a:pPr>
            <a:r>
              <a:rPr lang="en-US" sz="2600" dirty="0" smtClean="0"/>
              <a:t>	during </a:t>
            </a:r>
            <a:r>
              <a:rPr lang="en-US" sz="2600" i="1" dirty="0" smtClean="0"/>
              <a:t>Formulation</a:t>
            </a:r>
            <a:endParaRPr lang="en-US" sz="2600" i="1" dirty="0"/>
          </a:p>
        </p:txBody>
      </p:sp>
      <p:pic>
        <p:nvPicPr>
          <p:cNvPr id="10244" name="Picture 4" descr="http://upload.wikimedia.org/wikipedia/en/5/5a/Check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19600"/>
            <a:ext cx="2247900" cy="196382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553200" y="6324600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http://en.wikipedia.org/wiki/File:Checkmark.png</a:t>
            </a:r>
            <a:endParaRPr lang="en-US" sz="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7771" r="9380" b="5541"/>
          <a:stretch/>
        </p:blipFill>
        <p:spPr bwMode="auto">
          <a:xfrm>
            <a:off x="3738280" y="2323081"/>
            <a:ext cx="1976719" cy="209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5679" y="3966609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http://i.istockimg.com/file_thumbview_approve/17963123/2/stock-photo-17963123-may-2012-calendar.jpg</a:t>
            </a:r>
          </a:p>
        </p:txBody>
      </p:sp>
    </p:spTree>
    <p:extLst>
      <p:ext uri="{BB962C8B-B14F-4D97-AF65-F5344CB8AC3E}">
        <p14:creationId xmlns:p14="http://schemas.microsoft.com/office/powerpoint/2010/main" val="40861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Next Steps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Finalize for Preliminary Design Review (PDR) in March 2013</a:t>
            </a:r>
          </a:p>
          <a:p>
            <a:r>
              <a:rPr lang="en-US" dirty="0" smtClean="0"/>
              <a:t>After </a:t>
            </a:r>
            <a:r>
              <a:rPr lang="en-US" dirty="0"/>
              <a:t>the transition </a:t>
            </a:r>
            <a:r>
              <a:rPr lang="en-US" dirty="0" smtClean="0"/>
              <a:t>to </a:t>
            </a:r>
          </a:p>
          <a:p>
            <a:pPr>
              <a:buNone/>
            </a:pPr>
            <a:r>
              <a:rPr lang="en-US" i="1" dirty="0" smtClean="0"/>
              <a:t>	Implementation</a:t>
            </a:r>
            <a:r>
              <a:rPr lang="en-US" dirty="0"/>
              <a:t>, </a:t>
            </a:r>
            <a:r>
              <a:rPr lang="en-US" dirty="0" smtClean="0"/>
              <a:t>designs </a:t>
            </a:r>
          </a:p>
          <a:p>
            <a:pPr>
              <a:buNone/>
            </a:pPr>
            <a:r>
              <a:rPr lang="en-US" dirty="0" smtClean="0"/>
              <a:t>	are finalized and </a:t>
            </a:r>
          </a:p>
          <a:p>
            <a:pPr>
              <a:buNone/>
            </a:pPr>
            <a:r>
              <a:rPr lang="en-US" dirty="0" smtClean="0"/>
              <a:t>	spacecraft assembly </a:t>
            </a:r>
          </a:p>
          <a:p>
            <a:pPr>
              <a:buNone/>
            </a:pPr>
            <a:r>
              <a:rPr lang="en-US" dirty="0" smtClean="0"/>
              <a:t>	begins for final </a:t>
            </a:r>
          </a:p>
          <a:p>
            <a:pPr>
              <a:buNone/>
            </a:pPr>
            <a:r>
              <a:rPr lang="en-US" dirty="0" smtClean="0"/>
              <a:t>	launch in 2016</a:t>
            </a:r>
          </a:p>
          <a:p>
            <a:endParaRPr lang="en-US" dirty="0"/>
          </a:p>
        </p:txBody>
      </p:sp>
      <p:pic>
        <p:nvPicPr>
          <p:cNvPr id="8194" name="Picture 2" descr="http://www.cankler.com.au/wp-content/uploads/2011/12/NASA-Stardust-Rendering.jpg"/>
          <p:cNvPicPr>
            <a:picLocks noChangeAspect="1" noChangeArrowheads="1"/>
          </p:cNvPicPr>
          <p:nvPr/>
        </p:nvPicPr>
        <p:blipFill>
          <a:blip r:embed="rId3" cstate="print"/>
          <a:srcRect t="5556" b="2778"/>
          <a:stretch>
            <a:fillRect/>
          </a:stretch>
        </p:blipFill>
        <p:spPr bwMode="auto">
          <a:xfrm>
            <a:off x="5105400" y="2895600"/>
            <a:ext cx="3698697" cy="2514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562600" y="5486400"/>
            <a:ext cx="281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http://www.cankler.com.au/2011/12/14/nasa-osiris-rex/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480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Importance of MS Project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Schedule maintained by Sr. Planning Specialist to merge the schedules for different systems</a:t>
            </a:r>
          </a:p>
          <a:p>
            <a:r>
              <a:rPr lang="en-US" dirty="0" smtClean="0"/>
              <a:t>Track milestones to ensure mission is going as scheduled (Milestone Chart)</a:t>
            </a:r>
          </a:p>
          <a:p>
            <a:r>
              <a:rPr lang="en-US" dirty="0" smtClean="0"/>
              <a:t>Rolling Wave Phenomenon</a:t>
            </a:r>
            <a:r>
              <a:rPr lang="en-US" dirty="0"/>
              <a:t> </a:t>
            </a:r>
            <a:r>
              <a:rPr lang="en-US" dirty="0" smtClean="0"/>
              <a:t>Observed</a:t>
            </a:r>
          </a:p>
        </p:txBody>
      </p:sp>
      <p:pic>
        <p:nvPicPr>
          <p:cNvPr id="7170" name="Picture 2" descr="http://upload.wikimedia.org/wikipedia/en/7/73/Pert_example_gantt_ch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76800"/>
            <a:ext cx="7372350" cy="16954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38400" y="6488668"/>
            <a:ext cx="19175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4"/>
              </a:rPr>
              <a:t>http://en.wikipedia.org/wiki/Gantt_chart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994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Systems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administration</a:t>
            </a:r>
          </a:p>
          <a:p>
            <a:r>
              <a:rPr lang="en-US" dirty="0" smtClean="0"/>
              <a:t>Networks</a:t>
            </a:r>
          </a:p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Visualization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3125" y="2133600"/>
            <a:ext cx="38100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0849" y="4724400"/>
            <a:ext cx="497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</a:t>
            </a:r>
            <a:r>
              <a:rPr lang="en-US" dirty="0" err="1">
                <a:solidFill>
                  <a:schemeClr val="accent1"/>
                </a:solidFill>
              </a:rPr>
              <a:t>osiris-rex.lpl.arizona.edu</a:t>
            </a:r>
            <a:r>
              <a:rPr lang="en-US" dirty="0">
                <a:solidFill>
                  <a:schemeClr val="accent1"/>
                </a:solidFill>
              </a:rPr>
              <a:t>/images/news2.png</a:t>
            </a:r>
          </a:p>
        </p:txBody>
      </p:sp>
    </p:spTree>
    <p:extLst>
      <p:ext uri="{BB962C8B-B14F-4D97-AF65-F5344CB8AC3E}">
        <p14:creationId xmlns:p14="http://schemas.microsoft.com/office/powerpoint/2010/main" val="41898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Systems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provisions</a:t>
            </a:r>
          </a:p>
          <a:p>
            <a:r>
              <a:rPr lang="en-US" dirty="0" smtClean="0"/>
              <a:t>Telecommunications systems</a:t>
            </a:r>
          </a:p>
          <a:p>
            <a:r>
              <a:rPr lang="en-US" dirty="0" smtClean="0"/>
              <a:t>Software (Control of Spacecraft)</a:t>
            </a:r>
          </a:p>
          <a:p>
            <a:r>
              <a:rPr lang="en-US" smtClean="0"/>
              <a:t>Analysis </a:t>
            </a:r>
            <a:r>
              <a:rPr lang="en-US" dirty="0" smtClean="0"/>
              <a:t>of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1"/>
            <a:ext cx="5181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 asteroid 1999 RQ36</a:t>
            </a:r>
          </a:p>
          <a:p>
            <a:r>
              <a:rPr lang="en-US" dirty="0" smtClean="0"/>
              <a:t>Return and analyze pristine samples</a:t>
            </a:r>
          </a:p>
          <a:p>
            <a:r>
              <a:rPr lang="en-US" dirty="0" smtClean="0"/>
              <a:t>Compare to data of entire asteroid </a:t>
            </a:r>
            <a:r>
              <a:rPr lang="en-US" dirty="0" smtClean="0"/>
              <a:t>population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0" y="1524000"/>
            <a:ext cx="2971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62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Special Thank You To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Lunar and Planetary Department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University of Arizona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team at Michael Drake Building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Arizona Space Grant Consortium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Mr. James Rogers and Mr. Zachary </a:t>
            </a:r>
            <a:r>
              <a:rPr lang="en-US" dirty="0" err="1" smtClean="0"/>
              <a:t>Dolch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And of course our mentors!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201706"/>
            <a:ext cx="1544895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brera.mi.astro.it/sormano/spacecrafts/osiris-re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81" y="228600"/>
            <a:ext cx="1600200" cy="1933380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OSIRIS-</a:t>
            </a:r>
            <a:r>
              <a:rPr lang="en-US" dirty="0" err="1" smtClean="0"/>
              <a:t>REx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Mission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Systems Information</a:t>
            </a:r>
          </a:p>
          <a:p>
            <a:endParaRPr lang="en-US" dirty="0" smtClean="0"/>
          </a:p>
        </p:txBody>
      </p:sp>
      <p:pic>
        <p:nvPicPr>
          <p:cNvPr id="4" name="Picture 3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8" y="5685436"/>
            <a:ext cx="1303621" cy="111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70" y="5672473"/>
            <a:ext cx="1160680" cy="9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82000" y="5617140"/>
            <a:ext cx="688975" cy="11821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files.chrisastro.webnode.com/200004206-63b1664aab/IMG_2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76400"/>
            <a:ext cx="3895564" cy="2895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4648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6"/>
              </a:rPr>
              <a:t>http://chrisastro.webnode.com/news/another-week-of-space-related-events-from-around-the-world-and-in-orbit-/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07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OSIRIS-</a:t>
            </a:r>
            <a:r>
              <a:rPr lang="en-US" dirty="0" err="1" smtClean="0">
                <a:solidFill>
                  <a:srgbClr val="FFFF00"/>
                </a:solidFill>
              </a:rPr>
              <a:t>REx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371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Origins</a:t>
            </a:r>
            <a:r>
              <a:rPr lang="en-US" dirty="0"/>
              <a:t>, Spectral Interpretation, Resource Identification, and Security Regolith Explorer (</a:t>
            </a:r>
            <a:r>
              <a:rPr lang="en-US" dirty="0" smtClean="0"/>
              <a:t>OSIRIS-</a:t>
            </a:r>
            <a:r>
              <a:rPr lang="en-US" dirty="0" err="1" smtClean="0"/>
              <a:t>REx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planetary science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mission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 of NASA’s </a:t>
            </a:r>
          </a:p>
          <a:p>
            <a:pPr>
              <a:buNone/>
            </a:pPr>
            <a:r>
              <a:rPr lang="en-US" dirty="0" smtClean="0"/>
              <a:t>	New Frontier Program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8434" name="Picture 2" descr="http://www.universetoday.com/wp-content/uploads/2011/05/552552main_OSIRIS_Cover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749040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5791200"/>
            <a:ext cx="43973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rId4"/>
              </a:rPr>
              <a:t>http://www.universetoday.com/85953/nasa-selects-osiris-rex-as-first-us-asteroid-sampling-mission/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44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Mission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14-year mission: May 2011 through 2025</a:t>
            </a:r>
          </a:p>
          <a:p>
            <a:r>
              <a:rPr lang="en-US" dirty="0" smtClean="0"/>
              <a:t>Spacecraft scheduled to launch on September 20, 2016</a:t>
            </a:r>
          </a:p>
          <a:p>
            <a:r>
              <a:rPr lang="en-US" dirty="0" smtClean="0"/>
              <a:t>Travel to asteroid will </a:t>
            </a:r>
          </a:p>
          <a:p>
            <a:pPr>
              <a:buNone/>
            </a:pPr>
            <a:r>
              <a:rPr lang="en-US" dirty="0" smtClean="0"/>
              <a:t>	take 3 years</a:t>
            </a:r>
          </a:p>
          <a:p>
            <a:r>
              <a:rPr lang="en-US" dirty="0" smtClean="0"/>
              <a:t>Surface of asteroid </a:t>
            </a:r>
          </a:p>
          <a:p>
            <a:pPr>
              <a:buNone/>
            </a:pPr>
            <a:r>
              <a:rPr lang="en-US" dirty="0" smtClean="0"/>
              <a:t>	will be mapped for </a:t>
            </a:r>
          </a:p>
          <a:p>
            <a:pPr>
              <a:buNone/>
            </a:pPr>
            <a:r>
              <a:rPr lang="en-US" dirty="0" smtClean="0"/>
              <a:t>	6 months </a:t>
            </a:r>
          </a:p>
          <a:p>
            <a:r>
              <a:rPr lang="en-US" dirty="0" smtClean="0"/>
              <a:t>Sample returns to </a:t>
            </a:r>
          </a:p>
          <a:p>
            <a:pPr>
              <a:buNone/>
            </a:pPr>
            <a:r>
              <a:rPr lang="en-US" dirty="0" smtClean="0"/>
              <a:t>	Earth for analysis in 2023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7410" name="Picture 2" descr="http://images.nationalgeographic.com/wpf/media-live/photos/000/243/cache/osiris-nasa-mission-asteroid_24306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4142359" cy="32194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00600" y="5562600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http://news.nationalgeographic.com/news/2010/08/100806-science-space-asteroid-impact-earth-osiris-rq36/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373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the first U.S. asteroid samples</a:t>
            </a:r>
          </a:p>
          <a:p>
            <a:r>
              <a:rPr lang="en-US" dirty="0"/>
              <a:t>M</a:t>
            </a:r>
            <a:r>
              <a:rPr lang="en-US" dirty="0" smtClean="0"/>
              <a:t>ap the surface of asteroid 1999 RQ36</a:t>
            </a:r>
          </a:p>
          <a:p>
            <a:r>
              <a:rPr lang="en-US" dirty="0"/>
              <a:t>E</a:t>
            </a:r>
            <a:r>
              <a:rPr lang="en-US" dirty="0" smtClean="0"/>
              <a:t>xamine its composition</a:t>
            </a:r>
          </a:p>
          <a:p>
            <a:r>
              <a:rPr lang="en-US" dirty="0"/>
              <a:t>E</a:t>
            </a:r>
            <a:r>
              <a:rPr lang="en-US" dirty="0" smtClean="0"/>
              <a:t>xplore its regolith</a:t>
            </a:r>
          </a:p>
          <a:p>
            <a:r>
              <a:rPr lang="en-US" dirty="0"/>
              <a:t>O</a:t>
            </a:r>
            <a:r>
              <a:rPr lang="en-US" dirty="0" smtClean="0"/>
              <a:t>bserve its orbit</a:t>
            </a:r>
          </a:p>
          <a:p>
            <a:r>
              <a:rPr lang="en-US" dirty="0"/>
              <a:t>R</a:t>
            </a:r>
            <a:r>
              <a:rPr lang="en-US" dirty="0" smtClean="0"/>
              <a:t>eturn samples to Earth</a:t>
            </a:r>
            <a:endParaRPr lang="en-US" dirty="0"/>
          </a:p>
        </p:txBody>
      </p:sp>
      <p:pic>
        <p:nvPicPr>
          <p:cNvPr id="4" name="Picture 3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steroid 1999 RQ36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514" y="6362701"/>
            <a:ext cx="4542971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http://osiris-rex.lpl.arizona.edu/faq.html#faq5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7" y="1219200"/>
            <a:ext cx="716479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2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steroid 1999 RQ36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514" y="6362701"/>
            <a:ext cx="4542971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http://osiris-rex.lpl.arizona.edu/faq.html#faq5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82" y="1219201"/>
            <a:ext cx="608191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Spacecraft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40930" r="-40930"/>
          <a:stretch>
            <a:fillRect/>
          </a:stretch>
        </p:blipFill>
        <p:spPr>
          <a:xfrm>
            <a:off x="-349029" y="1143000"/>
            <a:ext cx="9721629" cy="5345668"/>
          </a:xfrm>
        </p:spPr>
      </p:pic>
      <p:sp>
        <p:nvSpPr>
          <p:cNvPr id="5" name="TextBox 4"/>
          <p:cNvSpPr txBox="1"/>
          <p:nvPr/>
        </p:nvSpPr>
        <p:spPr>
          <a:xfrm>
            <a:off x="2209800" y="6488668"/>
            <a:ext cx="508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</a:t>
            </a:r>
            <a:r>
              <a:rPr lang="en-US" dirty="0" err="1">
                <a:solidFill>
                  <a:schemeClr val="accent1"/>
                </a:solidFill>
              </a:rPr>
              <a:t>osiris-rex.lpl.arizona.edu</a:t>
            </a:r>
            <a:r>
              <a:rPr lang="en-US" dirty="0">
                <a:solidFill>
                  <a:schemeClr val="accent1"/>
                </a:solidFill>
              </a:rPr>
              <a:t>/images/</a:t>
            </a:r>
            <a:r>
              <a:rPr lang="en-US" dirty="0" err="1">
                <a:solidFill>
                  <a:schemeClr val="accent1"/>
                </a:solidFill>
              </a:rPr>
              <a:t>osirisrex.jpg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Instruments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399"/>
            <a:ext cx="7756478" cy="50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488668"/>
            <a:ext cx="58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http://osiris-rex.lpl.arizona.edu/sp_instruments.html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384</Words>
  <Application>Microsoft Office PowerPoint</Application>
  <PresentationFormat>On-screen Show (4:3)</PresentationFormat>
  <Paragraphs>124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OSIRIS-REx Asteroid Sample Return (NASA New Frontiers Program)</vt:lpstr>
      <vt:lpstr>Overview</vt:lpstr>
      <vt:lpstr>What is OSIRIS-REx?</vt:lpstr>
      <vt:lpstr>The Mission</vt:lpstr>
      <vt:lpstr>Objectives</vt:lpstr>
      <vt:lpstr>Asteroid 1999 RQ36</vt:lpstr>
      <vt:lpstr>Asteroid 1999 RQ36</vt:lpstr>
      <vt:lpstr>Spacecraft</vt:lpstr>
      <vt:lpstr>Instruments</vt:lpstr>
      <vt:lpstr>Significance of Results</vt:lpstr>
      <vt:lpstr>Current Status</vt:lpstr>
      <vt:lpstr>Current Status</vt:lpstr>
      <vt:lpstr>Next Steps</vt:lpstr>
      <vt:lpstr>Importance of MS Project</vt:lpstr>
      <vt:lpstr>Systems Information</vt:lpstr>
      <vt:lpstr>Systems Information</vt:lpstr>
      <vt:lpstr>Summary</vt:lpstr>
      <vt:lpstr>A Special Thank You To</vt:lpstr>
      <vt:lpstr>THANK YOU!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OSIRIS-REx Asteroid Sample Return (NASA New Frontiers Program)</dc:title>
  <dc:creator>Kundu, Ina Annesha - (inakundu)</dc:creator>
  <cp:lastModifiedBy>Kundu, Ina Annesha - (inakundu)</cp:lastModifiedBy>
  <cp:revision>51</cp:revision>
  <dcterms:created xsi:type="dcterms:W3CDTF">2012-04-01T20:15:41Z</dcterms:created>
  <dcterms:modified xsi:type="dcterms:W3CDTF">2012-04-11T23:55:30Z</dcterms:modified>
</cp:coreProperties>
</file>